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sldIdLst>
    <p:sldId id="269" r:id="rId2"/>
    <p:sldId id="274" r:id="rId3"/>
    <p:sldId id="270" r:id="rId4"/>
    <p:sldId id="277" r:id="rId5"/>
    <p:sldId id="281" r:id="rId6"/>
    <p:sldId id="280" r:id="rId7"/>
    <p:sldId id="273" r:id="rId8"/>
    <p:sldId id="259" r:id="rId9"/>
    <p:sldId id="278" r:id="rId10"/>
    <p:sldId id="279" r:id="rId11"/>
    <p:sldId id="275" r:id="rId12"/>
    <p:sldId id="276" r:id="rId13"/>
    <p:sldId id="272" r:id="rId14"/>
    <p:sldId id="266" r:id="rId15"/>
    <p:sldId id="267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2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0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sv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png>
</file>

<file path=ppt/media/image51.sv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g>
</file>

<file path=ppt/media/image7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8065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204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402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16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947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5793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476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725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5306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5116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2852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FBB45-DAC6-4119-B571-663DA2F63C37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7DB6D-1D52-4AEA-BFEB-ED8647A144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134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12" Type="http://schemas.openxmlformats.org/officeDocument/2006/relationships/image" Target="../media/image73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11" Type="http://schemas.openxmlformats.org/officeDocument/2006/relationships/image" Target="../media/image72.png"/><Relationship Id="rId5" Type="http://schemas.openxmlformats.org/officeDocument/2006/relationships/image" Target="../media/image66.png"/><Relationship Id="rId10" Type="http://schemas.openxmlformats.org/officeDocument/2006/relationships/image" Target="../media/image71.png"/><Relationship Id="rId4" Type="http://schemas.openxmlformats.org/officeDocument/2006/relationships/image" Target="../media/image65.png"/><Relationship Id="rId9" Type="http://schemas.openxmlformats.org/officeDocument/2006/relationships/image" Target="../media/image7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18" Type="http://schemas.openxmlformats.org/officeDocument/2006/relationships/image" Target="../media/image22.png"/><Relationship Id="rId26" Type="http://schemas.openxmlformats.org/officeDocument/2006/relationships/image" Target="../media/image30.png"/><Relationship Id="rId3" Type="http://schemas.openxmlformats.org/officeDocument/2006/relationships/image" Target="../media/image7.png"/><Relationship Id="rId21" Type="http://schemas.openxmlformats.org/officeDocument/2006/relationships/image" Target="../media/image25.sv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17" Type="http://schemas.openxmlformats.org/officeDocument/2006/relationships/image" Target="../media/image21.svg"/><Relationship Id="rId25" Type="http://schemas.openxmlformats.org/officeDocument/2006/relationships/image" Target="../media/image29.svg"/><Relationship Id="rId2" Type="http://schemas.openxmlformats.org/officeDocument/2006/relationships/image" Target="../media/image6.jpg"/><Relationship Id="rId16" Type="http://schemas.openxmlformats.org/officeDocument/2006/relationships/image" Target="../media/image20.pn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24" Type="http://schemas.openxmlformats.org/officeDocument/2006/relationships/image" Target="../media/image28.png"/><Relationship Id="rId5" Type="http://schemas.openxmlformats.org/officeDocument/2006/relationships/image" Target="../media/image9.png"/><Relationship Id="rId15" Type="http://schemas.openxmlformats.org/officeDocument/2006/relationships/image" Target="../media/image19.svg"/><Relationship Id="rId23" Type="http://schemas.openxmlformats.org/officeDocument/2006/relationships/image" Target="../media/image27.svg"/><Relationship Id="rId10" Type="http://schemas.openxmlformats.org/officeDocument/2006/relationships/image" Target="../media/image14.png"/><Relationship Id="rId19" Type="http://schemas.openxmlformats.org/officeDocument/2006/relationships/image" Target="../media/image23.sv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Relationship Id="rId22" Type="http://schemas.openxmlformats.org/officeDocument/2006/relationships/image" Target="../media/image26.png"/><Relationship Id="rId27" Type="http://schemas.openxmlformats.org/officeDocument/2006/relationships/image" Target="../media/image3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svg"/><Relationship Id="rId2" Type="http://schemas.openxmlformats.org/officeDocument/2006/relationships/image" Target="../media/image32.jpg"/><Relationship Id="rId16" Type="http://schemas.openxmlformats.org/officeDocument/2006/relationships/image" Target="../media/image46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5" Type="http://schemas.openxmlformats.org/officeDocument/2006/relationships/image" Target="../media/image4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Relationship Id="rId14" Type="http://schemas.openxmlformats.org/officeDocument/2006/relationships/image" Target="../media/image4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26.png"/><Relationship Id="rId7" Type="http://schemas.openxmlformats.org/officeDocument/2006/relationships/image" Target="../media/image49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svg"/><Relationship Id="rId11" Type="http://schemas.openxmlformats.org/officeDocument/2006/relationships/image" Target="../media/image52.jpeg"/><Relationship Id="rId5" Type="http://schemas.openxmlformats.org/officeDocument/2006/relationships/image" Target="../media/image47.png"/><Relationship Id="rId10" Type="http://schemas.openxmlformats.org/officeDocument/2006/relationships/image" Target="../media/image11.png"/><Relationship Id="rId4" Type="http://schemas.openxmlformats.org/officeDocument/2006/relationships/image" Target="../media/image27.svg"/><Relationship Id="rId9" Type="http://schemas.openxmlformats.org/officeDocument/2006/relationships/image" Target="../media/image5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3"/>
          <p:cNvSpPr txBox="1">
            <a:spLocks/>
          </p:cNvSpPr>
          <p:nvPr/>
        </p:nvSpPr>
        <p:spPr>
          <a:xfrm>
            <a:off x="835269" y="2022232"/>
            <a:ext cx="10471639" cy="19087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«Телеграмм бот 'Помогатор': инструмент для творчества"»</a:t>
            </a:r>
          </a:p>
        </p:txBody>
      </p:sp>
      <p:sp>
        <p:nvSpPr>
          <p:cNvPr id="17" name="Заголовок 3"/>
          <p:cNvSpPr txBox="1">
            <a:spLocks/>
          </p:cNvSpPr>
          <p:nvPr/>
        </p:nvSpPr>
        <p:spPr>
          <a:xfrm>
            <a:off x="1475803" y="4085781"/>
            <a:ext cx="9057382" cy="3367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8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Программа профессиональной переподготовки </a:t>
            </a:r>
          </a:p>
          <a:p>
            <a:pPr algn="l"/>
            <a:r>
              <a:rPr lang="ru-RU" sz="18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«Искуственный интеллект»</a:t>
            </a:r>
          </a:p>
        </p:txBody>
      </p:sp>
      <p:sp>
        <p:nvSpPr>
          <p:cNvPr id="18" name="Заголовок 3"/>
          <p:cNvSpPr txBox="1">
            <a:spLocks/>
          </p:cNvSpPr>
          <p:nvPr/>
        </p:nvSpPr>
        <p:spPr>
          <a:xfrm>
            <a:off x="1243675" y="5424807"/>
            <a:ext cx="1768560" cy="5399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Проект выполнили:</a:t>
            </a:r>
          </a:p>
          <a:p>
            <a:pPr algn="l"/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Слесаренко П. В.</a:t>
            </a:r>
          </a:p>
          <a:p>
            <a:pPr algn="l"/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Ковалев Д. П.</a:t>
            </a:r>
          </a:p>
          <a:p>
            <a:pPr algn="l"/>
            <a:r>
              <a:rPr lang="ru-RU" sz="1600" dirty="0" err="1">
                <a:solidFill>
                  <a:schemeClr val="bg1"/>
                </a:solidFill>
                <a:latin typeface="Bahnschrift Light SemiCondensed" panose="020B0502040204020203" pitchFamily="34" charset="0"/>
              </a:rPr>
              <a:t>Лёза</a:t>
            </a:r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. А. А.</a:t>
            </a:r>
          </a:p>
          <a:p>
            <a:pPr algn="l"/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Ширин Р.</a:t>
            </a:r>
            <a:r>
              <a:rPr lang="en-US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Г.</a:t>
            </a:r>
          </a:p>
          <a:p>
            <a:pPr algn="l"/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Турчанинов К. А.</a:t>
            </a:r>
          </a:p>
        </p:txBody>
      </p:sp>
      <p:sp>
        <p:nvSpPr>
          <p:cNvPr id="5" name="Заголовок 3"/>
          <p:cNvSpPr txBox="1">
            <a:spLocks/>
          </p:cNvSpPr>
          <p:nvPr/>
        </p:nvSpPr>
        <p:spPr>
          <a:xfrm>
            <a:off x="6481555" y="4784650"/>
            <a:ext cx="2592107" cy="6401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Руководитель проекта:</a:t>
            </a:r>
          </a:p>
          <a:p>
            <a:pPr algn="l"/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Ст. пр., Ляхницкая О.В.</a:t>
            </a:r>
          </a:p>
          <a:p>
            <a:pPr algn="l"/>
            <a:r>
              <a:rPr lang="ru-RU" sz="16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Доцент Криворучко А.В</a:t>
            </a:r>
          </a:p>
        </p:txBody>
      </p:sp>
      <p:grpSp>
        <p:nvGrpSpPr>
          <p:cNvPr id="6" name="Группа 5"/>
          <p:cNvGrpSpPr/>
          <p:nvPr/>
        </p:nvGrpSpPr>
        <p:grpSpPr>
          <a:xfrm>
            <a:off x="403757" y="272380"/>
            <a:ext cx="879920" cy="935826"/>
            <a:chOff x="403757" y="272380"/>
            <a:chExt cx="879920" cy="935826"/>
          </a:xfrm>
        </p:grpSpPr>
        <p:sp>
          <p:nvSpPr>
            <p:cNvPr id="4" name="Овал 3"/>
            <p:cNvSpPr/>
            <p:nvPr/>
          </p:nvSpPr>
          <p:spPr>
            <a:xfrm>
              <a:off x="443759" y="272380"/>
              <a:ext cx="799916" cy="79991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757" y="272380"/>
              <a:ext cx="879920" cy="935826"/>
            </a:xfrm>
            <a:prstGeom prst="rect">
              <a:avLst/>
            </a:prstGeom>
          </p:spPr>
        </p:pic>
      </p:grpSp>
      <p:sp>
        <p:nvSpPr>
          <p:cNvPr id="13" name="Заголовок 3"/>
          <p:cNvSpPr txBox="1">
            <a:spLocks/>
          </p:cNvSpPr>
          <p:nvPr/>
        </p:nvSpPr>
        <p:spPr>
          <a:xfrm>
            <a:off x="1323679" y="372291"/>
            <a:ext cx="1288805" cy="7360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Цифровая</a:t>
            </a:r>
          </a:p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кафедра</a:t>
            </a:r>
          </a:p>
        </p:txBody>
      </p:sp>
    </p:spTree>
    <p:extLst>
      <p:ext uri="{BB962C8B-B14F-4D97-AF65-F5344CB8AC3E}">
        <p14:creationId xmlns:p14="http://schemas.microsoft.com/office/powerpoint/2010/main" val="539034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1004985" y="424157"/>
            <a:ext cx="83587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ВИЗУАЛИЗАЦИЯ МЕТРИК</a:t>
            </a:r>
            <a:r>
              <a:rPr lang="en-US" sz="28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 </a:t>
            </a:r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3F3149-F866-4239-9AB5-143DF4B1DD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37" y="1043757"/>
            <a:ext cx="5480179" cy="26266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473BC1-33AE-4C91-A0F3-671DB3A1DFAF}"/>
              </a:ext>
            </a:extLst>
          </p:cNvPr>
          <p:cNvSpPr txBox="1"/>
          <p:nvPr/>
        </p:nvSpPr>
        <p:spPr>
          <a:xfrm>
            <a:off x="2313319" y="3761267"/>
            <a:ext cx="21342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Grafana Dashboard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BE1688A-3903-461D-8373-1999ECC0DA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942" y="818225"/>
            <a:ext cx="4845206" cy="25299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1685AA-651C-4C91-87E6-B61D924E6C52}"/>
              </a:ext>
            </a:extLst>
          </p:cNvPr>
          <p:cNvSpPr txBox="1"/>
          <p:nvPr/>
        </p:nvSpPr>
        <p:spPr>
          <a:xfrm>
            <a:off x="8048417" y="3047593"/>
            <a:ext cx="2952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Taskiq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-admin (tasks page)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5C4A897-DA3D-4DB9-9262-41C056226E5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012" y="3761267"/>
            <a:ext cx="4348065" cy="22793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13C5B2F-7E9F-4E41-AB33-E793C9FCACD6}"/>
              </a:ext>
            </a:extLst>
          </p:cNvPr>
          <p:cNvSpPr txBox="1"/>
          <p:nvPr/>
        </p:nvSpPr>
        <p:spPr>
          <a:xfrm>
            <a:off x="7930228" y="6033733"/>
            <a:ext cx="3602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Taskiq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-admin (tasks details page)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13" name="Рисунок 12" descr="Sentry marks error as &quot;handled&quot; while it isn't · Issue #564 · getsentry/ sentry-python · GitHub">
            <a:extLst>
              <a:ext uri="{FF2B5EF4-FFF2-40B4-BE49-F238E27FC236}">
                <a16:creationId xmlns:a16="http://schemas.microsoft.com/office/drawing/2014/main" id="{3D5EF006-F3E5-4FDE-A8A9-3385F38D8A2B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619" y="4312402"/>
            <a:ext cx="3091370" cy="220059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666B8-AB00-4FBE-996B-E69CB8E2019E}"/>
              </a:ext>
            </a:extLst>
          </p:cNvPr>
          <p:cNvSpPr txBox="1"/>
          <p:nvPr/>
        </p:nvSpPr>
        <p:spPr>
          <a:xfrm>
            <a:off x="2952466" y="6435784"/>
            <a:ext cx="8559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Sentry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326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1635181" y="291752"/>
            <a:ext cx="83587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</a:rPr>
              <a:t>ПРОГРАММНАЯ РЕАЛИЗАЦИЯ</a:t>
            </a:r>
            <a:endParaRPr lang="ru-RU" sz="28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1BAD52-23EC-B447-E594-573785708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997" y="966550"/>
            <a:ext cx="4400344" cy="261646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D37DBA5-8E8D-4351-B8E4-A1944C707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757" y="59865"/>
            <a:ext cx="5124652" cy="267018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4488792-5379-433B-A778-EBFE70F85B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9247" y="2881631"/>
            <a:ext cx="4292753" cy="321817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F8E7F96-8D2C-46D6-9A84-DA89ADF3BA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7662" y="3839332"/>
            <a:ext cx="4581585" cy="265858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DA29458-BF00-4ACD-BEE2-57F85F09E7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144" y="4049420"/>
            <a:ext cx="3735509" cy="278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79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8">
            <a:extLst>
              <a:ext uri="{FF2B5EF4-FFF2-40B4-BE49-F238E27FC236}">
                <a16:creationId xmlns:a16="http://schemas.microsoft.com/office/drawing/2014/main" id="{F9A3B22F-317A-4C5C-A354-54B29A8A38CA}"/>
              </a:ext>
            </a:extLst>
          </p:cNvPr>
          <p:cNvSpPr/>
          <p:nvPr/>
        </p:nvSpPr>
        <p:spPr>
          <a:xfrm>
            <a:off x="1151162" y="1221578"/>
            <a:ext cx="98896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Результаты обучения и тестирования модели глубокого обучения</a:t>
            </a:r>
          </a:p>
        </p:txBody>
      </p:sp>
      <p:pic>
        <p:nvPicPr>
          <p:cNvPr id="5" name="Рисунок 10">
            <a:extLst>
              <a:ext uri="{FF2B5EF4-FFF2-40B4-BE49-F238E27FC236}">
                <a16:creationId xmlns:a16="http://schemas.microsoft.com/office/drawing/2014/main" id="{E2DCAB0F-DE05-9C75-E3E6-89502DDEE4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6785" y="2036107"/>
            <a:ext cx="5489217" cy="28293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13">
            <a:extLst>
              <a:ext uri="{FF2B5EF4-FFF2-40B4-BE49-F238E27FC236}">
                <a16:creationId xmlns:a16="http://schemas.microsoft.com/office/drawing/2014/main" id="{AE0D4FDE-FE35-C8B0-6445-1AEBEA8D0D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95998" y="2064306"/>
            <a:ext cx="5489217" cy="272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54169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Изображение выглядит как текст, снимок экрана, Компьютерная игра, мультфильм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BCC533F1-6DAF-C759-2403-CAC4B0A10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304" y="3541523"/>
            <a:ext cx="3830320" cy="276987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2179E3-6EAD-A476-BD73-4C9A1E2EA9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2" y="4385669"/>
            <a:ext cx="3014151" cy="232532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Прямоугольник 2"/>
          <p:cNvSpPr/>
          <p:nvPr/>
        </p:nvSpPr>
        <p:spPr>
          <a:xfrm>
            <a:off x="92933" y="172065"/>
            <a:ext cx="55154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ТЕСТИРОВАНИЕ ПРИЛОЖЕНИЯ</a:t>
            </a:r>
            <a:br>
              <a:rPr lang="ru-RU" sz="28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</a:br>
            <a:endParaRPr lang="ru-RU" sz="2800" dirty="0">
              <a:solidFill>
                <a:schemeClr val="accent1">
                  <a:lumMod val="60000"/>
                  <a:lumOff val="40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DEF765-3E2A-8D73-7C7C-115ACD1DC8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21" y="884903"/>
            <a:ext cx="2624694" cy="3195484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02D7EC0-3DEB-5BA4-5398-1571DBDDA7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969" y="679896"/>
            <a:ext cx="2819658" cy="26778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A450037F-B10C-7D4C-F6A1-85A2DBF9B65B}"/>
              </a:ext>
            </a:extLst>
          </p:cNvPr>
          <p:cNvCxnSpPr/>
          <p:nvPr/>
        </p:nvCxnSpPr>
        <p:spPr>
          <a:xfrm>
            <a:off x="5692877" y="0"/>
            <a:ext cx="0" cy="6858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F0924E6-8BFB-A412-29B5-B54FF21086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2437" y="51618"/>
            <a:ext cx="3890484" cy="3489291"/>
          </a:xfrm>
          <a:prstGeom prst="rect">
            <a:avLst/>
          </a:prstGeom>
        </p:spPr>
      </p:pic>
      <p:pic>
        <p:nvPicPr>
          <p:cNvPr id="9" name="Рисунок 8" descr="Изображение выглядит как аниме, Человеческое лицо, мультфильм, одежд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1F89B51-274D-6C4C-C6A8-8B5B8D5F62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64563" y="2759128"/>
            <a:ext cx="2927437" cy="222113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8184D9C-E93F-4972-A927-14808E8E44DB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9749167" y="51618"/>
            <a:ext cx="2356587" cy="265426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3140FC0-CAB7-45A0-8E26-3EC02C4AF611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>
          <a:xfrm>
            <a:off x="2905453" y="3428999"/>
            <a:ext cx="2684340" cy="267780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395227E-8D79-4466-B4A5-C2CF9D1FF31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42769" y="3718449"/>
            <a:ext cx="1658562" cy="300445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7974149-A8B2-4423-960F-A45BFBA0B1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763811" y="4980259"/>
            <a:ext cx="1428189" cy="187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259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932221" y="645928"/>
            <a:ext cx="37680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800" b="1" dirty="0">
                <a:solidFill>
                  <a:schemeClr val="accent5">
                    <a:lumMod val="50000"/>
                  </a:schemeClr>
                </a:solidFill>
                <a:latin typeface="Bahnschrift Light SemiCondensed" panose="020B0502040204020203" pitchFamily="34" charset="0"/>
                <a:cs typeface="Arial" panose="020B0604020202020204" pitchFamily="34" charset="0"/>
              </a:rPr>
              <a:t>РЕЗУЛЬТАТЫ И ВЫВОДЫ</a:t>
            </a:r>
            <a:endParaRPr lang="ru-RU" sz="2800" b="1" dirty="0">
              <a:solidFill>
                <a:schemeClr val="accent5">
                  <a:lumMod val="50000"/>
                </a:schemeClr>
              </a:solidFill>
              <a:latin typeface="Bahnschrift Light SemiCondensed" panose="020B0502040204020203" pitchFamily="34" charset="0"/>
              <a:cs typeface="Calibri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B71210-597A-05A9-8D7A-5911CCF0F432}"/>
              </a:ext>
            </a:extLst>
          </p:cNvPr>
          <p:cNvSpPr txBox="1">
            <a:spLocks/>
          </p:cNvSpPr>
          <p:nvPr/>
        </p:nvSpPr>
        <p:spPr>
          <a:xfrm>
            <a:off x="1838632" y="4536395"/>
            <a:ext cx="9645445" cy="2108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720090" algn="l"/>
              </a:tabLst>
            </a:pPr>
            <a:r>
              <a:rPr lang="ru-RU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	Вывод: </a:t>
            </a:r>
            <a:r>
              <a:rPr lang="ru-RU" sz="20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в ходе проекта успешно создан многофункциональный инструмент "Помогатор", объединяющий нейросетевые технологии для автоматизации задач в дизайне, OSINT и маркетинге. Решение демонстрирует эффективность применения ИИ для обработки изображений и анализа данных, что значительно упрощает работу специалистов и расширяет их возможности.</a:t>
            </a:r>
            <a:endParaRPr lang="en-US" sz="2000" dirty="0">
              <a:solidFill>
                <a:schemeClr val="accent5">
                  <a:lumMod val="75000"/>
                </a:schemeClr>
              </a:solidFill>
              <a:effectLst/>
              <a:latin typeface="Bahnschrift Light SemiCondensed" panose="020B0502040204020203" pitchFamily="34" charset="0"/>
              <a:ea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63B50F-03A0-2FFE-BE7A-648BA38312E1}"/>
              </a:ext>
            </a:extLst>
          </p:cNvPr>
          <p:cNvSpPr txBox="1"/>
          <p:nvPr/>
        </p:nvSpPr>
        <p:spPr>
          <a:xfrm>
            <a:off x="245806" y="1060993"/>
            <a:ext cx="11238271" cy="2944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720090" algn="l"/>
              </a:tabLst>
            </a:pP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был подготовлен специализированный датасет "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Landscape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image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colorization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", содержащий 7129 пар изображений (цветное/серое) с нормализованными характеристиками;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720090" algn="l"/>
              </a:tabLst>
            </a:pP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разработана и обучена модель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автоэнкодера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 на основе CNN для задачи колоризации изображений;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720090" algn="l"/>
              </a:tabLst>
            </a:pP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проведено тестирование модели, показавшее точность 82-85% с лучшими результатами (90-95%) для природных пейзажей;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720090" algn="l"/>
              </a:tabLst>
            </a:pP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реализована интеграция модели в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микросервисную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 архитектуру с использованием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FastAPI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 и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Kafka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;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720090" algn="l"/>
              </a:tabLst>
            </a:pPr>
            <a:r>
              <a:rPr lang="ru-RU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ea typeface="Times New Roman" panose="02020603050405020304" pitchFamily="18" charset="0"/>
              </a:rPr>
              <a:t>готовое решение было внедрено в Telegram-бота для удобного взаимодействия с пользователями.</a:t>
            </a:r>
          </a:p>
        </p:txBody>
      </p:sp>
    </p:spTree>
    <p:extLst>
      <p:ext uri="{BB962C8B-B14F-4D97-AF65-F5344CB8AC3E}">
        <p14:creationId xmlns:p14="http://schemas.microsoft.com/office/powerpoint/2010/main" val="589772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660401" y="1427122"/>
            <a:ext cx="575023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СПАСИБО ЗА ВНИМАНИЕ!</a:t>
            </a:r>
            <a:endParaRPr lang="ru-RU" sz="4000" dirty="0">
              <a:solidFill>
                <a:schemeClr val="accent1">
                  <a:lumMod val="60000"/>
                  <a:lumOff val="40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DB5D30-0B35-AFB4-B426-51246F6AC5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84278" y="2079273"/>
            <a:ext cx="2898058" cy="2898058"/>
          </a:xfrm>
          <a:prstGeom prst="rect">
            <a:avLst/>
          </a:prstGeom>
        </p:spPr>
      </p:pic>
      <p:sp>
        <p:nvSpPr>
          <p:cNvPr id="5" name="Прямоугольник 2">
            <a:extLst>
              <a:ext uri="{FF2B5EF4-FFF2-40B4-BE49-F238E27FC236}">
                <a16:creationId xmlns:a16="http://schemas.microsoft.com/office/drawing/2014/main" id="{267C15D0-A3BC-F0DB-1990-A70CD1FE01C1}"/>
              </a:ext>
            </a:extLst>
          </p:cNvPr>
          <p:cNvSpPr/>
          <p:nvPr/>
        </p:nvSpPr>
        <p:spPr>
          <a:xfrm>
            <a:off x="3365010" y="4990776"/>
            <a:ext cx="392274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 Light SemiCondensed" panose="020B0502040204020203" pitchFamily="34" charset="0"/>
              </a:rPr>
              <a:t>GitHub </a:t>
            </a:r>
            <a:r>
              <a:rPr lang="ru-RU" sz="4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 Light SemiCondensed" panose="020B0502040204020203" pitchFamily="34" charset="0"/>
              </a:rPr>
              <a:t>проекта</a:t>
            </a:r>
            <a:endParaRPr lang="ru-RU" sz="4000" b="1" dirty="0">
              <a:solidFill>
                <a:schemeClr val="accent1">
                  <a:lumMod val="60000"/>
                  <a:lumOff val="40000"/>
                </a:schemeClr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697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1331142" y="823927"/>
            <a:ext cx="8353631" cy="1572592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ru-RU" sz="29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● </a:t>
            </a:r>
            <a:r>
              <a:rPr lang="ru-RU" sz="29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Цель проекта:</a:t>
            </a:r>
            <a:br>
              <a:rPr lang="ru-RU" sz="28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</a:br>
            <a:r>
              <a:rPr lang="ru-RU" sz="2900" dirty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 Light SemiCondensed" panose="020B0502040204020203" pitchFamily="34" charset="0"/>
              </a:rPr>
              <a:t> </a:t>
            </a:r>
            <a:r>
              <a:rPr lang="ru-RU" sz="29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Создание программного продукта "Помогатор" для автоматизации задач в сферах дизайна, OSINT и маркетинга с использованием нейросетевых технологий.</a:t>
            </a:r>
            <a:endParaRPr lang="ru-RU" sz="2900" dirty="0">
              <a:solidFill>
                <a:schemeClr val="accent1">
                  <a:lumMod val="60000"/>
                  <a:lumOff val="40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331142" y="2396519"/>
            <a:ext cx="11362303" cy="38764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● 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Задачи:</a:t>
            </a:r>
          </a:p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1. Разработка Telegram-бота как интерфейса взаимодействия с пользователем.  </a:t>
            </a:r>
          </a:p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2. Интеграция </a:t>
            </a:r>
            <a:r>
              <a:rPr lang="en-US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LLM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 (ChatGPT, </a:t>
            </a:r>
            <a:r>
              <a:rPr lang="ru-RU" sz="2200" dirty="0" err="1">
                <a:solidFill>
                  <a:srgbClr val="002060"/>
                </a:solidFill>
                <a:latin typeface="Bahnschrift Light SemiCondensed" panose="020B0502040204020203" pitchFamily="34" charset="0"/>
              </a:rPr>
              <a:t>Deepseek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).</a:t>
            </a:r>
          </a:p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3. Интеграция с готовыми алгоритмами обработки изображений (</a:t>
            </a:r>
            <a:r>
              <a:rPr lang="ru-RU" sz="2200" dirty="0" err="1">
                <a:solidFill>
                  <a:srgbClr val="002060"/>
                </a:solidFill>
                <a:latin typeface="Bahnschrift Light SemiCondensed" panose="020B0502040204020203" pitchFamily="34" charset="0"/>
              </a:rPr>
              <a:t>OpenCV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4. Создание собственных нейронных сетей для обработки данных.   </a:t>
            </a:r>
          </a:p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5. Реализация функционала обработки изображений (колоризация, стилизация, изменение размеров и др.).  </a:t>
            </a:r>
          </a:p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6. Создание системы аутентификации и авторизации.  </a:t>
            </a:r>
          </a:p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7. Подготовка датасетов и обучение моделей (например, для задачи колоризации).  </a:t>
            </a:r>
          </a:p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8. Внедрение </a:t>
            </a:r>
            <a:r>
              <a:rPr lang="ru-RU" sz="2200" dirty="0" err="1">
                <a:solidFill>
                  <a:srgbClr val="002060"/>
                </a:solidFill>
                <a:latin typeface="Bahnschrift Light SemiCondensed" panose="020B0502040204020203" pitchFamily="34" charset="0"/>
              </a:rPr>
              <a:t>микросервисной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 архитектуры на основе </a:t>
            </a:r>
            <a:r>
              <a:rPr lang="ru-RU" sz="2200" dirty="0" err="1">
                <a:solidFill>
                  <a:srgbClr val="002060"/>
                </a:solidFill>
                <a:latin typeface="Bahnschrift Light SemiCondensed" panose="020B0502040204020203" pitchFamily="34" charset="0"/>
              </a:rPr>
              <a:t>FastAPI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 и </a:t>
            </a:r>
            <a:r>
              <a:rPr lang="ru-RU" sz="2200" dirty="0" err="1">
                <a:solidFill>
                  <a:srgbClr val="002060"/>
                </a:solidFill>
                <a:latin typeface="Bahnschrift Light SemiCondensed" panose="020B0502040204020203" pitchFamily="34" charset="0"/>
              </a:rPr>
              <a:t>Kafka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.  </a:t>
            </a:r>
          </a:p>
          <a:p>
            <a:pPr>
              <a:lnSpc>
                <a:spcPct val="100000"/>
              </a:lnSpc>
            </a:pP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9. Обеспечение мониторинга и отказоустойчивости (</a:t>
            </a:r>
            <a:r>
              <a:rPr lang="ru-RU" sz="2200" dirty="0" err="1">
                <a:solidFill>
                  <a:srgbClr val="002060"/>
                </a:solidFill>
                <a:latin typeface="Bahnschrift Light SemiCondensed" panose="020B0502040204020203" pitchFamily="34" charset="0"/>
              </a:rPr>
              <a:t>Prometheus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, </a:t>
            </a:r>
            <a:r>
              <a:rPr lang="ru-RU" sz="2200" dirty="0" err="1">
                <a:solidFill>
                  <a:srgbClr val="002060"/>
                </a:solidFill>
                <a:latin typeface="Bahnschrift Light SemiCondensed" panose="020B0502040204020203" pitchFamily="34" charset="0"/>
              </a:rPr>
              <a:t>Grafana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, </a:t>
            </a:r>
            <a:r>
              <a:rPr lang="ru-RU" sz="2200" dirty="0" err="1">
                <a:solidFill>
                  <a:srgbClr val="002060"/>
                </a:solidFill>
                <a:latin typeface="Bahnschrift Light SemiCondensed" panose="020B0502040204020203" pitchFamily="34" charset="0"/>
              </a:rPr>
              <a:t>Sentry</a:t>
            </a:r>
            <a:r>
              <a:rPr lang="ru-RU" sz="22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).</a:t>
            </a:r>
            <a:r>
              <a:rPr lang="ru-RU" sz="22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562772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1520544" y="662621"/>
            <a:ext cx="9646312" cy="1572592"/>
          </a:xfrm>
          <a:prstGeom prst="rect">
            <a:avLst/>
          </a:prstGeom>
        </p:spPr>
        <p:txBody>
          <a:bodyPr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ru-RU" sz="29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● </a:t>
            </a:r>
            <a:r>
              <a:rPr lang="ru-RU" sz="3400" b="1" u="sng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Анализ предметной области проекта</a:t>
            </a:r>
            <a:br>
              <a:rPr lang="ru-RU" sz="28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</a:br>
            <a:r>
              <a:rPr lang="ru-RU" sz="2900" dirty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 Light SemiCondensed" panose="020B0502040204020203" pitchFamily="34" charset="0"/>
              </a:rPr>
              <a:t> </a:t>
            </a:r>
            <a:r>
              <a:rPr lang="ru-RU" sz="29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Разработка многофункционального инструмента «Помогатор» для автоматизации задач в сферах дизайна, OSINT и маркетинга с использованием нейросетевых технологий.</a:t>
            </a:r>
            <a:endParaRPr lang="ru-RU" sz="2900" dirty="0">
              <a:solidFill>
                <a:schemeClr val="accent1">
                  <a:lumMod val="60000"/>
                  <a:lumOff val="40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520544" y="2395477"/>
            <a:ext cx="9646312" cy="10335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● </a:t>
            </a:r>
            <a:r>
              <a:rPr lang="ru-RU" sz="2800" b="1" u="sng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Описание проблемы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Отсутствие универсального решения, объединяющего обработку изображений, анализ данных и генерацию контента в едином </a:t>
            </a:r>
            <a:r>
              <a:rPr lang="ru-RU" sz="28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интерфейсе, доступном для специалистов разного уровня.</a:t>
            </a:r>
            <a:r>
              <a:rPr lang="ru-RU" sz="28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    </a:t>
            </a: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1520544" y="4100130"/>
            <a:ext cx="9985786" cy="15654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● </a:t>
            </a:r>
            <a:r>
              <a:rPr lang="ru-RU" sz="2800" b="1" u="sng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Актуальность и практическая значимость  ее  решения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Автоматизация рутинных операций (колоризация, стилизация изображений, анализ данных) повышает эффективность работы дизайнеров, маркетологов и аналитиков, сокращает временные затраты и снижает порог входа в профессию. Интеграция с Telegram-ботом обеспечивает удобство использования для широкой аудитории.</a:t>
            </a:r>
            <a:endParaRPr lang="ru-RU" sz="2400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002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0CAEA9CA-9B53-EC3E-9B7D-1CBA0EDDDA33}"/>
              </a:ext>
            </a:extLst>
          </p:cNvPr>
          <p:cNvSpPr/>
          <p:nvPr/>
        </p:nvSpPr>
        <p:spPr>
          <a:xfrm>
            <a:off x="0" y="789716"/>
            <a:ext cx="11031794" cy="2984468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726746" y="336328"/>
            <a:ext cx="87385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Входные данные проекта</a:t>
            </a:r>
            <a:endParaRPr lang="ru-RU" sz="2800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"/>
            </a:endParaRPr>
          </a:p>
        </p:txBody>
      </p:sp>
      <p:sp>
        <p:nvSpPr>
          <p:cNvPr id="2" name="Прямоугольник 8">
            <a:extLst>
              <a:ext uri="{FF2B5EF4-FFF2-40B4-BE49-F238E27FC236}">
                <a16:creationId xmlns:a16="http://schemas.microsoft.com/office/drawing/2014/main" id="{3CC01272-A9AC-4FDF-E1B6-920013FFF2FD}"/>
              </a:ext>
            </a:extLst>
          </p:cNvPr>
          <p:cNvSpPr/>
          <p:nvPr/>
        </p:nvSpPr>
        <p:spPr>
          <a:xfrm>
            <a:off x="236701" y="859548"/>
            <a:ext cx="1055839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В рамках проекта «Помогатор» была интегрирована 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предобученная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 нейросетевая модель VGG19 для переноса художественных стилей между изображениями. Модель позволяет автоматически преобразовывать обычные фотографии в художественные произведения, что расширяет возможности обработки визуального контента для дизайнеров, художников и специалистов по цифровому искусству. Для обучения модели использовался датасет 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ImageNet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, содержащий более миллиона изображений с размеченными характеристиками.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F8CC9-6E0C-4131-ADB6-AF832170E39E}"/>
              </a:ext>
            </a:extLst>
          </p:cNvPr>
          <p:cNvSpPr txBox="1"/>
          <p:nvPr/>
        </p:nvSpPr>
        <p:spPr>
          <a:xfrm>
            <a:off x="1993392" y="3917168"/>
            <a:ext cx="969165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Модель реализована на основе архитектуры VGG19, где 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сверточные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 слои выделяют как признаки содержания, так и характеристики стиля изображения, а специальные алгоритмы объединяют их в конечный результат. Для достижения высокой точности (82-85% на тестовых данных) применялись методы оптимизации с использованием функций потерь контента и стиля. Наилучшие результаты (90-95%) модель показала при обработке типичных природных сцен, таких как горные пейзажи и озера.</a:t>
            </a:r>
            <a:endParaRPr lang="ru-RU" sz="2400" dirty="0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63011185-25E1-2FE8-8A2D-65DE5588956F}"/>
              </a:ext>
            </a:extLst>
          </p:cNvPr>
          <p:cNvSpPr/>
          <p:nvPr/>
        </p:nvSpPr>
        <p:spPr>
          <a:xfrm>
            <a:off x="1726746" y="3844016"/>
            <a:ext cx="10027719" cy="2977156"/>
          </a:xfrm>
          <a:prstGeom prst="roundRect">
            <a:avLst/>
          </a:prstGeom>
          <a:noFill/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9517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453726-8B51-610D-E71C-04874F0A5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CCCF4595-3A74-C253-E2F7-6D614FDBD07F}"/>
              </a:ext>
            </a:extLst>
          </p:cNvPr>
          <p:cNvSpPr/>
          <p:nvPr/>
        </p:nvSpPr>
        <p:spPr>
          <a:xfrm>
            <a:off x="1078992" y="786230"/>
            <a:ext cx="11031794" cy="2984468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261323F-7A7D-CC3C-4779-1948EF92F8C1}"/>
              </a:ext>
            </a:extLst>
          </p:cNvPr>
          <p:cNvSpPr/>
          <p:nvPr/>
        </p:nvSpPr>
        <p:spPr>
          <a:xfrm>
            <a:off x="2008151" y="293940"/>
            <a:ext cx="87385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Входные данные проекта</a:t>
            </a:r>
            <a:endParaRPr lang="ru-RU" sz="2800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"/>
            </a:endParaRPr>
          </a:p>
        </p:txBody>
      </p:sp>
      <p:sp>
        <p:nvSpPr>
          <p:cNvPr id="2" name="Прямоугольник 8">
            <a:extLst>
              <a:ext uri="{FF2B5EF4-FFF2-40B4-BE49-F238E27FC236}">
                <a16:creationId xmlns:a16="http://schemas.microsoft.com/office/drawing/2014/main" id="{20FD1633-B2CC-B7D6-02BA-F3C39CC4B381}"/>
              </a:ext>
            </a:extLst>
          </p:cNvPr>
          <p:cNvSpPr/>
          <p:nvPr/>
        </p:nvSpPr>
        <p:spPr>
          <a:xfrm>
            <a:off x="1315693" y="883505"/>
            <a:ext cx="1055839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В рамках проекта «Помогатор» была разработана и обучена нейросетевая модель для колоризации черно-белых изображений. Модель позволяет автоматически преобразовывать монохромные изображения в цветные, что расширяет возможности обработки визуального контента для дизайнеров, маркетологов и специалистов по OSINT. Для обучения модели использовался датасет "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Landscape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 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image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 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colorization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", содержащий 7129 пар изображений (цветное/серое) с нормализованными характеристиками.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0CE7E5-0658-4CFE-82C9-4A57093E809C}"/>
              </a:ext>
            </a:extLst>
          </p:cNvPr>
          <p:cNvSpPr txBox="1"/>
          <p:nvPr/>
        </p:nvSpPr>
        <p:spPr>
          <a:xfrm>
            <a:off x="722671" y="3841728"/>
            <a:ext cx="923249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Модель реализована на основе 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автоэнкодера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 с архитектурой CNN, где 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энкодер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 выделяет ключевые признаки изображения, а декодер восстанавливает цветовую гамму. Для достижения высокой точности (82–85% на тестовых данных) применялся метод "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fine-tuning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" с использованием библиотеки </a:t>
            </a:r>
            <a:r>
              <a:rPr lang="ru-RU" sz="2400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TensorFlow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. Наилучшие результаты (90–95%) модель показала при обработке типичных природных сцен, таких как горные пейзажи и озера.</a:t>
            </a:r>
            <a:endParaRPr lang="ru-RU" sz="2400" dirty="0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A214F4C9-01D3-B941-CB96-BC78968AB265}"/>
              </a:ext>
            </a:extLst>
          </p:cNvPr>
          <p:cNvSpPr/>
          <p:nvPr/>
        </p:nvSpPr>
        <p:spPr>
          <a:xfrm>
            <a:off x="580103" y="3837043"/>
            <a:ext cx="9517627" cy="2682341"/>
          </a:xfrm>
          <a:prstGeom prst="roundRect">
            <a:avLst/>
          </a:prstGeom>
          <a:noFill/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7224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A9EE642-0E42-48F9-BCF5-B67D32436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004985" y="424157"/>
            <a:ext cx="927904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Концептуальная схема CNN-</a:t>
            </a:r>
            <a:r>
              <a:rPr lang="ru-RU" sz="28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Автоэнкодера</a:t>
            </a:r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"/>
              </a:rPr>
              <a:t> для Колоризации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30DCE6-6284-489C-ACED-BFC70F048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41" y="1016693"/>
            <a:ext cx="11422831" cy="421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52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1250565" y="600100"/>
            <a:ext cx="48171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dirty="0">
                <a:solidFill>
                  <a:srgbClr val="002060"/>
                </a:solidFill>
                <a:latin typeface="Bahnschrift Light SemiCondensed" panose="020B0502040204020203" pitchFamily="34" charset="0"/>
              </a:rPr>
              <a:t>СРЕДСТВА РЕАЛИЗАЦИИ</a:t>
            </a:r>
            <a:endParaRPr lang="ru-RU" sz="2800" dirty="0">
              <a:solidFill>
                <a:srgbClr val="002060"/>
              </a:solidFill>
              <a:latin typeface="Bahnschrift Light SemiCondensed" panose="020B0502040204020203" pitchFamily="34" charset="0"/>
              <a:cs typeface="Calibri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12E7EA-973B-18F7-F2E0-057CDACAC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1908" y="1657176"/>
            <a:ext cx="788596" cy="7885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AD384C-0D12-7D50-EA9E-20A5158FDF84}"/>
              </a:ext>
            </a:extLst>
          </p:cNvPr>
          <p:cNvSpPr txBox="1"/>
          <p:nvPr/>
        </p:nvSpPr>
        <p:spPr>
          <a:xfrm>
            <a:off x="2976858" y="1766051"/>
            <a:ext cx="15653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Aiogram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Picture 2" descr="TensorFlow&quot; Icon - Download for free – Iconduck">
            <a:extLst>
              <a:ext uri="{FF2B5EF4-FFF2-40B4-BE49-F238E27FC236}">
                <a16:creationId xmlns:a16="http://schemas.microsoft.com/office/drawing/2014/main" id="{DDD1D82A-C18F-F91A-1C4A-2D1178A2B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505" y="1293741"/>
            <a:ext cx="852174" cy="91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29D39D-46E4-6CFB-7507-E432426B3E14}"/>
              </a:ext>
            </a:extLst>
          </p:cNvPr>
          <p:cNvSpPr txBox="1"/>
          <p:nvPr/>
        </p:nvSpPr>
        <p:spPr>
          <a:xfrm>
            <a:off x="6953057" y="1521896"/>
            <a:ext cx="14180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TensorFlow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784F5EDB-CE78-8152-FFD7-62FDC8729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3136" y="1351355"/>
            <a:ext cx="829392" cy="829392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8BADA2-56E7-AFCC-A567-27EFA87BA324}"/>
              </a:ext>
            </a:extLst>
          </p:cNvPr>
          <p:cNvSpPr txBox="1"/>
          <p:nvPr/>
        </p:nvSpPr>
        <p:spPr>
          <a:xfrm>
            <a:off x="9833119" y="1500810"/>
            <a:ext cx="829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Keras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6A0EBA-66EC-EC7D-F7CF-0453AAEC0C6F}"/>
              </a:ext>
            </a:extLst>
          </p:cNvPr>
          <p:cNvSpPr txBox="1"/>
          <p:nvPr/>
        </p:nvSpPr>
        <p:spPr>
          <a:xfrm>
            <a:off x="7300931" y="5346570"/>
            <a:ext cx="844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Kafka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80721C-E50F-18BA-C272-DD153F1CF7EC}"/>
              </a:ext>
            </a:extLst>
          </p:cNvPr>
          <p:cNvSpPr txBox="1"/>
          <p:nvPr/>
        </p:nvSpPr>
        <p:spPr>
          <a:xfrm>
            <a:off x="7014863" y="3014516"/>
            <a:ext cx="1031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FastAPI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14" name="Рисунок 11">
            <a:extLst>
              <a:ext uri="{FF2B5EF4-FFF2-40B4-BE49-F238E27FC236}">
                <a16:creationId xmlns:a16="http://schemas.microsoft.com/office/drawing/2014/main" id="{DA67EE1D-A5FB-657A-FEE6-A7ECBCEB87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25010" y="2504417"/>
            <a:ext cx="1317618" cy="13176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DCC780A-DDBE-7505-E8D4-271C2BC6E72D}"/>
              </a:ext>
            </a:extLst>
          </p:cNvPr>
          <p:cNvSpPr txBox="1"/>
          <p:nvPr/>
        </p:nvSpPr>
        <p:spPr>
          <a:xfrm>
            <a:off x="9841520" y="3028890"/>
            <a:ext cx="880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dishka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A31348-D620-50CF-FD42-D88A0872403A}"/>
              </a:ext>
            </a:extLst>
          </p:cNvPr>
          <p:cNvSpPr txBox="1"/>
          <p:nvPr/>
        </p:nvSpPr>
        <p:spPr>
          <a:xfrm>
            <a:off x="9802275" y="4177003"/>
            <a:ext cx="1344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PostgreSQL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18" name="Рисунок 16">
            <a:extLst>
              <a:ext uri="{FF2B5EF4-FFF2-40B4-BE49-F238E27FC236}">
                <a16:creationId xmlns:a16="http://schemas.microsoft.com/office/drawing/2014/main" id="{A9D9C3C7-71A0-E3C6-AC06-9BFAD5195AE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31908" y="2504417"/>
            <a:ext cx="992310" cy="99231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636A6DE-8592-085C-58BE-EDBFDC0C088E}"/>
              </a:ext>
            </a:extLst>
          </p:cNvPr>
          <p:cNvSpPr txBox="1"/>
          <p:nvPr/>
        </p:nvSpPr>
        <p:spPr>
          <a:xfrm>
            <a:off x="2976858" y="2722200"/>
            <a:ext cx="93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Taskiq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20" name="Рисунок 7">
            <a:extLst>
              <a:ext uri="{FF2B5EF4-FFF2-40B4-BE49-F238E27FC236}">
                <a16:creationId xmlns:a16="http://schemas.microsoft.com/office/drawing/2014/main" id="{8726BA32-AFCC-7377-6485-59845AAD8B3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1" r="2741"/>
          <a:stretch/>
        </p:blipFill>
        <p:spPr>
          <a:xfrm>
            <a:off x="5730238" y="5058473"/>
            <a:ext cx="1294974" cy="912788"/>
          </a:xfrm>
          <a:prstGeom prst="round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AC41871-5114-41E6-A078-67B7C80FF79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549" y="2848821"/>
            <a:ext cx="844130" cy="84413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30CC9F7-5655-46F0-A6CA-8ACE5570C5D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62273" y="4028445"/>
            <a:ext cx="935487" cy="84413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74E520E-7CC2-4AA7-B43C-2C3E9B832FCA}"/>
              </a:ext>
            </a:extLst>
          </p:cNvPr>
          <p:cNvSpPr txBox="1"/>
          <p:nvPr/>
        </p:nvSpPr>
        <p:spPr>
          <a:xfrm>
            <a:off x="6958265" y="4184571"/>
            <a:ext cx="13822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FastStream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6C4329D5-2BCA-413D-879B-2FD6567E8AE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15267" y="3663134"/>
            <a:ext cx="2068383" cy="70627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3490295-BAB3-490C-9E9D-FC18E8D0DB92}"/>
              </a:ext>
            </a:extLst>
          </p:cNvPr>
          <p:cNvSpPr txBox="1"/>
          <p:nvPr/>
        </p:nvSpPr>
        <p:spPr>
          <a:xfrm>
            <a:off x="3907959" y="3776893"/>
            <a:ext cx="793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Redis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46C3741A-2510-4DED-AE2E-22058D00408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488232" y="5075349"/>
            <a:ext cx="1219200" cy="105512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12A6894-1FB4-4841-943F-912F8F922A69}"/>
              </a:ext>
            </a:extLst>
          </p:cNvPr>
          <p:cNvSpPr txBox="1"/>
          <p:nvPr/>
        </p:nvSpPr>
        <p:spPr>
          <a:xfrm>
            <a:off x="9802275" y="5319279"/>
            <a:ext cx="1454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SQLAlchemy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374C82AE-13EA-4EED-A12D-4E578FED005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913505" y="90223"/>
            <a:ext cx="928441" cy="92844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C5E9400-59D3-4332-B4A3-328D8333B90C}"/>
              </a:ext>
            </a:extLst>
          </p:cNvPr>
          <p:cNvSpPr txBox="1"/>
          <p:nvPr/>
        </p:nvSpPr>
        <p:spPr>
          <a:xfrm>
            <a:off x="7014863" y="318269"/>
            <a:ext cx="14180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OpenCV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F487F2EB-F5E7-4BF5-830C-F38308D9AAF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8637136" y="3998982"/>
            <a:ext cx="844130" cy="844130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1BEA944A-669C-4192-B57E-706CD68EAA5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8605875" y="43661"/>
            <a:ext cx="906653" cy="90665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F25D6279-2919-4732-9EE0-B0CC0A40367D}"/>
              </a:ext>
            </a:extLst>
          </p:cNvPr>
          <p:cNvSpPr txBox="1"/>
          <p:nvPr/>
        </p:nvSpPr>
        <p:spPr>
          <a:xfrm>
            <a:off x="9755860" y="154334"/>
            <a:ext cx="14180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Numpy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CCB971F7-0520-4C3B-A385-F90661FDB2C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615267" y="4510983"/>
            <a:ext cx="876277" cy="876277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E188690B-E992-4564-A78F-35A33F038571}"/>
              </a:ext>
            </a:extLst>
          </p:cNvPr>
          <p:cNvSpPr txBox="1"/>
          <p:nvPr/>
        </p:nvSpPr>
        <p:spPr>
          <a:xfrm>
            <a:off x="2710734" y="4686625"/>
            <a:ext cx="2188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Prometheus-client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7CD8B817-BA42-443A-B470-7B896A5ACECD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710904" y="5509842"/>
            <a:ext cx="609600" cy="60960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2299DAEB-BE23-454F-8C1B-C0A1917AD741}"/>
              </a:ext>
            </a:extLst>
          </p:cNvPr>
          <p:cNvSpPr txBox="1"/>
          <p:nvPr/>
        </p:nvSpPr>
        <p:spPr>
          <a:xfrm>
            <a:off x="2531972" y="5596357"/>
            <a:ext cx="2188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Sentry-</a:t>
            </a:r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sdk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12880EC8-3297-4898-956F-D86B83F92CAE}"/>
              </a:ext>
            </a:extLst>
          </p:cNvPr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5980101" y="6002903"/>
            <a:ext cx="699829" cy="699829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E5FF1B48-2DB9-47B1-A279-72C97D5612BF}"/>
              </a:ext>
            </a:extLst>
          </p:cNvPr>
          <p:cNvSpPr txBox="1"/>
          <p:nvPr/>
        </p:nvSpPr>
        <p:spPr>
          <a:xfrm>
            <a:off x="7029075" y="6119442"/>
            <a:ext cx="15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Openai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-client</a:t>
            </a:r>
            <a:endParaRPr lang="ru-RU" sz="2000" b="1" dirty="0">
              <a:solidFill>
                <a:schemeClr val="accent5">
                  <a:lumMod val="75000"/>
                </a:schemeClr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349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113621" y="491488"/>
            <a:ext cx="42368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b="1" dirty="0">
                <a:solidFill>
                  <a:schemeClr val="bg1"/>
                </a:solidFill>
                <a:latin typeface="Bahnschrift Light SemiCondensed" panose="020B0502040204020203" pitchFamily="34" charset="0"/>
                <a:cs typeface="Calibri"/>
              </a:rPr>
              <a:t>СРЕДСТВА РАЗРАБОТКИ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450AD6-559E-BA90-FEF9-F97E3FC402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861" y="1352536"/>
            <a:ext cx="1544440" cy="1692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6693BA-FEA5-45AA-7EFC-DD9C06F4AFE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440" y="3031293"/>
            <a:ext cx="2898937" cy="16306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4C1AE7-B89C-27F5-58E1-B78E3099213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043" y="1271064"/>
            <a:ext cx="2898937" cy="12116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48E7B5-2484-598B-EEB8-8BB08911DB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46" y="3305613"/>
            <a:ext cx="1571799" cy="1571799"/>
          </a:xfrm>
          <a:prstGeom prst="rect">
            <a:avLst/>
          </a:prstGeom>
        </p:spPr>
      </p:pic>
      <p:pic>
        <p:nvPicPr>
          <p:cNvPr id="4100" name="Picture 4" descr="Picture background">
            <a:extLst>
              <a:ext uri="{FF2B5EF4-FFF2-40B4-BE49-F238E27FC236}">
                <a16:creationId xmlns:a16="http://schemas.microsoft.com/office/drawing/2014/main" id="{F33F510A-0A0D-3178-A247-899178858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955" y="4359522"/>
            <a:ext cx="1666445" cy="1931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 descr="Изображение выглядит как Графика, снимок экрана, логотип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741C33C-EA55-74D2-37C6-8124929CA6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457" y="2944342"/>
            <a:ext cx="3075945" cy="1804554"/>
          </a:xfrm>
          <a:prstGeom prst="rect">
            <a:avLst/>
          </a:prstGeom>
        </p:spPr>
      </p:pic>
      <p:pic>
        <p:nvPicPr>
          <p:cNvPr id="10" name="Рисунок 9" descr="Изображение выглядит как снимок экрана, Графика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39D6C5AF-A166-9AEA-4990-605DE1C58E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052" y="4971765"/>
            <a:ext cx="2533550" cy="1553778"/>
          </a:xfrm>
          <a:prstGeom prst="rect">
            <a:avLst/>
          </a:prstGeom>
        </p:spPr>
      </p:pic>
      <p:pic>
        <p:nvPicPr>
          <p:cNvPr id="11" name="Рисунок 16">
            <a:extLst>
              <a:ext uri="{FF2B5EF4-FFF2-40B4-BE49-F238E27FC236}">
                <a16:creationId xmlns:a16="http://schemas.microsoft.com/office/drawing/2014/main" id="{41333495-BDB8-214A-E658-9465334C710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27521" y="753098"/>
            <a:ext cx="2004161" cy="200416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76A6FAF-C472-4E26-AAA2-4F93FAB1B39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673686" y="478569"/>
            <a:ext cx="2004160" cy="200416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2D660F9-7D41-4605-8402-3FF43FB8BC1E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010613" y="4971765"/>
            <a:ext cx="1326145" cy="1620514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1A832D8-23CB-4905-8289-455F8071356F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9183434" y="2497476"/>
            <a:ext cx="2580116" cy="51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886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113621" y="491488"/>
            <a:ext cx="42368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b="1" dirty="0">
                <a:solidFill>
                  <a:schemeClr val="bg1"/>
                </a:solidFill>
                <a:latin typeface="Bahnschrift Light SemiCondensed" panose="020B0502040204020203" pitchFamily="34" charset="0"/>
                <a:cs typeface="Calibri"/>
              </a:rPr>
              <a:t>СРЕДСТВА МОНИТОРИНГА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D5C6ADB-AB21-4455-B1E2-78CACA660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3432" y="1300651"/>
            <a:ext cx="1219200" cy="12192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7F660C9-BD8E-477E-ADED-58F9B083BE9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9451" y="2278125"/>
            <a:ext cx="1548982" cy="154898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2DB06B3-BE51-46CD-98B1-47810B7B3E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536" y="4271816"/>
            <a:ext cx="1405913" cy="14059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E17C560-6148-4FBE-90A0-B2F4932F5D62}"/>
              </a:ext>
            </a:extLst>
          </p:cNvPr>
          <p:cNvSpPr txBox="1"/>
          <p:nvPr/>
        </p:nvSpPr>
        <p:spPr>
          <a:xfrm>
            <a:off x="811979" y="1819753"/>
            <a:ext cx="1816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err="1">
                <a:solidFill>
                  <a:schemeClr val="bg1"/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Микросервисы</a:t>
            </a:r>
            <a:endParaRPr lang="ru-RU" sz="2000" b="1" dirty="0">
              <a:solidFill>
                <a:schemeClr val="bg1"/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9471EF-E8D2-4FE2-8603-6425896F7A09}"/>
              </a:ext>
            </a:extLst>
          </p:cNvPr>
          <p:cNvSpPr txBox="1"/>
          <p:nvPr/>
        </p:nvSpPr>
        <p:spPr>
          <a:xfrm>
            <a:off x="4235272" y="5754908"/>
            <a:ext cx="1115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Promtail</a:t>
            </a:r>
            <a:endParaRPr lang="ru-RU" sz="2000" b="1" dirty="0">
              <a:solidFill>
                <a:schemeClr val="bg1"/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A79ADF-4C0C-406A-9129-ADA4A4DE356C}"/>
              </a:ext>
            </a:extLst>
          </p:cNvPr>
          <p:cNvSpPr txBox="1"/>
          <p:nvPr/>
        </p:nvSpPr>
        <p:spPr>
          <a:xfrm>
            <a:off x="4892163" y="2519851"/>
            <a:ext cx="17574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Prometheus</a:t>
            </a:r>
            <a:endParaRPr lang="ru-RU" sz="2000" b="1" dirty="0">
              <a:solidFill>
                <a:schemeClr val="bg1"/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5CC1833F-F0A7-4114-918D-84358066A781}"/>
              </a:ext>
            </a:extLst>
          </p:cNvPr>
          <p:cNvCxnSpPr>
            <a:cxnSpLocks/>
            <a:stCxn id="12" idx="1"/>
            <a:endCxn id="14" idx="3"/>
          </p:cNvCxnSpPr>
          <p:nvPr/>
        </p:nvCxnSpPr>
        <p:spPr>
          <a:xfrm rot="10800000" flipV="1">
            <a:off x="2488434" y="1910250"/>
            <a:ext cx="2504999" cy="1142365"/>
          </a:xfrm>
          <a:prstGeom prst="curvedConnector3">
            <a:avLst>
              <a:gd name="adj1" fmla="val 500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0">
            <a:extLst>
              <a:ext uri="{FF2B5EF4-FFF2-40B4-BE49-F238E27FC236}">
                <a16:creationId xmlns:a16="http://schemas.microsoft.com/office/drawing/2014/main" id="{2FF052BC-0655-4F4E-9263-FDDE11AD6D8E}"/>
              </a:ext>
            </a:extLst>
          </p:cNvPr>
          <p:cNvCxnSpPr>
            <a:cxnSpLocks/>
            <a:stCxn id="16" idx="1"/>
            <a:endCxn id="14" idx="3"/>
          </p:cNvCxnSpPr>
          <p:nvPr/>
        </p:nvCxnSpPr>
        <p:spPr>
          <a:xfrm rot="10800000">
            <a:off x="2488434" y="3052617"/>
            <a:ext cx="1592103" cy="1922157"/>
          </a:xfrm>
          <a:prstGeom prst="curvedConnector3">
            <a:avLst>
              <a:gd name="adj1" fmla="val 500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875AD452-CFFE-4896-BDCB-7C56E13DF1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148" y="4271815"/>
            <a:ext cx="1405913" cy="140591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830EE9C6-4C53-4823-8B00-A0E739AA66A0}"/>
              </a:ext>
            </a:extLst>
          </p:cNvPr>
          <p:cNvSpPr txBox="1"/>
          <p:nvPr/>
        </p:nvSpPr>
        <p:spPr>
          <a:xfrm>
            <a:off x="6841536" y="5762159"/>
            <a:ext cx="6602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Loki</a:t>
            </a:r>
            <a:endParaRPr lang="ru-RU" sz="2000" b="1" dirty="0">
              <a:solidFill>
                <a:schemeClr val="bg1"/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cxnSp>
        <p:nvCxnSpPr>
          <p:cNvPr id="38" name="Прямая со стрелкой 20">
            <a:extLst>
              <a:ext uri="{FF2B5EF4-FFF2-40B4-BE49-F238E27FC236}">
                <a16:creationId xmlns:a16="http://schemas.microsoft.com/office/drawing/2014/main" id="{DCBBA7EF-9096-47DF-B6A8-6CA22E377F91}"/>
              </a:ext>
            </a:extLst>
          </p:cNvPr>
          <p:cNvCxnSpPr>
            <a:cxnSpLocks/>
            <a:stCxn id="16" idx="3"/>
            <a:endCxn id="36" idx="1"/>
          </p:cNvCxnSpPr>
          <p:nvPr/>
        </p:nvCxnSpPr>
        <p:spPr>
          <a:xfrm flipV="1">
            <a:off x="5486449" y="4974772"/>
            <a:ext cx="1066699" cy="1"/>
          </a:xfrm>
          <a:prstGeom prst="curvedConnector3">
            <a:avLst>
              <a:gd name="adj1" fmla="val 500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19DBF58F-C0DD-445D-A02C-343294A968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33349" y="2607907"/>
            <a:ext cx="1219200" cy="1219200"/>
          </a:xfrm>
          <a:prstGeom prst="rect">
            <a:avLst/>
          </a:prstGeom>
        </p:spPr>
      </p:pic>
      <p:cxnSp>
        <p:nvCxnSpPr>
          <p:cNvPr id="43" name="Прямая со стрелкой 20">
            <a:extLst>
              <a:ext uri="{FF2B5EF4-FFF2-40B4-BE49-F238E27FC236}">
                <a16:creationId xmlns:a16="http://schemas.microsoft.com/office/drawing/2014/main" id="{226DBEFC-53E7-4855-A98A-4E087E733F8A}"/>
              </a:ext>
            </a:extLst>
          </p:cNvPr>
          <p:cNvCxnSpPr>
            <a:cxnSpLocks/>
            <a:stCxn id="41" idx="1"/>
            <a:endCxn id="12" idx="3"/>
          </p:cNvCxnSpPr>
          <p:nvPr/>
        </p:nvCxnSpPr>
        <p:spPr>
          <a:xfrm rot="10800000">
            <a:off x="6212633" y="1910251"/>
            <a:ext cx="3820717" cy="1307256"/>
          </a:xfrm>
          <a:prstGeom prst="curvedConnector3">
            <a:avLst>
              <a:gd name="adj1" fmla="val 500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20">
            <a:extLst>
              <a:ext uri="{FF2B5EF4-FFF2-40B4-BE49-F238E27FC236}">
                <a16:creationId xmlns:a16="http://schemas.microsoft.com/office/drawing/2014/main" id="{82F58EEB-6732-440B-9578-F8A54FB70DEF}"/>
              </a:ext>
            </a:extLst>
          </p:cNvPr>
          <p:cNvCxnSpPr>
            <a:cxnSpLocks/>
            <a:stCxn id="41" idx="1"/>
            <a:endCxn id="36" idx="3"/>
          </p:cNvCxnSpPr>
          <p:nvPr/>
        </p:nvCxnSpPr>
        <p:spPr>
          <a:xfrm rot="10800000" flipV="1">
            <a:off x="7959061" y="3217506"/>
            <a:ext cx="2074288" cy="1757265"/>
          </a:xfrm>
          <a:prstGeom prst="curvedConnector3">
            <a:avLst>
              <a:gd name="adj1" fmla="val 500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48FC1BE3-D38E-4DBF-B461-5F9E4649E6DB}"/>
              </a:ext>
            </a:extLst>
          </p:cNvPr>
          <p:cNvSpPr txBox="1"/>
          <p:nvPr/>
        </p:nvSpPr>
        <p:spPr>
          <a:xfrm>
            <a:off x="4235271" y="5762159"/>
            <a:ext cx="1115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Promtail</a:t>
            </a:r>
            <a:endParaRPr lang="ru-RU" sz="2000" b="1" dirty="0">
              <a:solidFill>
                <a:schemeClr val="bg1"/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C43C3C6-F37C-4B41-8501-95AE195B16AC}"/>
              </a:ext>
            </a:extLst>
          </p:cNvPr>
          <p:cNvSpPr txBox="1"/>
          <p:nvPr/>
        </p:nvSpPr>
        <p:spPr>
          <a:xfrm>
            <a:off x="10137356" y="3827107"/>
            <a:ext cx="1115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Grafana</a:t>
            </a:r>
            <a:endParaRPr lang="ru-RU" sz="2000" b="1" dirty="0">
              <a:solidFill>
                <a:schemeClr val="bg1"/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pic>
        <p:nvPicPr>
          <p:cNvPr id="55" name="Рисунок 16">
            <a:extLst>
              <a:ext uri="{FF2B5EF4-FFF2-40B4-BE49-F238E27FC236}">
                <a16:creationId xmlns:a16="http://schemas.microsoft.com/office/drawing/2014/main" id="{BB556F1B-2829-4E7A-B9D5-5FD299D1D1F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7787" y="4762598"/>
            <a:ext cx="992310" cy="99231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00A9BCFB-5412-43E9-8AA8-D40FA7199D89}"/>
              </a:ext>
            </a:extLst>
          </p:cNvPr>
          <p:cNvSpPr txBox="1"/>
          <p:nvPr/>
        </p:nvSpPr>
        <p:spPr>
          <a:xfrm>
            <a:off x="939451" y="5719567"/>
            <a:ext cx="1592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Taskiq</a:t>
            </a:r>
            <a:r>
              <a:rPr lang="en-US" sz="2000" b="1" dirty="0">
                <a:solidFill>
                  <a:schemeClr val="bg1"/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-admin</a:t>
            </a:r>
            <a:endParaRPr lang="ru-RU" sz="2000" b="1" dirty="0">
              <a:solidFill>
                <a:schemeClr val="bg1"/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  <p:cxnSp>
        <p:nvCxnSpPr>
          <p:cNvPr id="57" name="Прямая со стрелкой 20">
            <a:extLst>
              <a:ext uri="{FF2B5EF4-FFF2-40B4-BE49-F238E27FC236}">
                <a16:creationId xmlns:a16="http://schemas.microsoft.com/office/drawing/2014/main" id="{32A56633-C9A3-4511-BAFD-86BBEA6E3EB0}"/>
              </a:ext>
            </a:extLst>
          </p:cNvPr>
          <p:cNvCxnSpPr>
            <a:cxnSpLocks/>
            <a:stCxn id="14" idx="2"/>
            <a:endCxn id="55" idx="0"/>
          </p:cNvCxnSpPr>
          <p:nvPr/>
        </p:nvCxnSpPr>
        <p:spPr>
          <a:xfrm rot="5400000">
            <a:off x="1246197" y="4294852"/>
            <a:ext cx="935491" cy="12700"/>
          </a:xfrm>
          <a:prstGeom prst="curvedConnector3">
            <a:avLst>
              <a:gd name="adj1" fmla="val 500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0" name="Рисунок 59">
            <a:extLst>
              <a:ext uri="{FF2B5EF4-FFF2-40B4-BE49-F238E27FC236}">
                <a16:creationId xmlns:a16="http://schemas.microsoft.com/office/drawing/2014/main" id="{0FF8B066-9199-4778-A322-A843D69E533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83" y="386251"/>
            <a:ext cx="812800" cy="812800"/>
          </a:xfrm>
          <a:prstGeom prst="rect">
            <a:avLst/>
          </a:prstGeom>
        </p:spPr>
      </p:pic>
      <p:cxnSp>
        <p:nvCxnSpPr>
          <p:cNvPr id="66" name="Прямая со стрелкой 20">
            <a:extLst>
              <a:ext uri="{FF2B5EF4-FFF2-40B4-BE49-F238E27FC236}">
                <a16:creationId xmlns:a16="http://schemas.microsoft.com/office/drawing/2014/main" id="{733BA338-5FB5-48FD-93C6-0175912F878F}"/>
              </a:ext>
            </a:extLst>
          </p:cNvPr>
          <p:cNvCxnSpPr>
            <a:cxnSpLocks/>
            <a:stCxn id="60" idx="1"/>
            <a:endCxn id="14" idx="3"/>
          </p:cNvCxnSpPr>
          <p:nvPr/>
        </p:nvCxnSpPr>
        <p:spPr>
          <a:xfrm rot="10800000" flipV="1">
            <a:off x="2488433" y="792650"/>
            <a:ext cx="4457650" cy="2259965"/>
          </a:xfrm>
          <a:prstGeom prst="curvedConnector3">
            <a:avLst>
              <a:gd name="adj1" fmla="val 82235"/>
            </a:avLst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6AEC3433-FEC0-4235-B33A-953BF2176D19}"/>
              </a:ext>
            </a:extLst>
          </p:cNvPr>
          <p:cNvSpPr txBox="1"/>
          <p:nvPr/>
        </p:nvSpPr>
        <p:spPr>
          <a:xfrm>
            <a:off x="6833242" y="1199051"/>
            <a:ext cx="1109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Bahnschrift Light SemiCondensed" panose="020B0502040204020203" pitchFamily="34" charset="0"/>
                <a:cs typeface="Calibri Light" panose="020F0302020204030204" pitchFamily="34" charset="0"/>
              </a:rPr>
              <a:t>Kafka UI</a:t>
            </a:r>
            <a:endParaRPr lang="ru-RU" sz="2000" b="1" dirty="0">
              <a:solidFill>
                <a:schemeClr val="bg1"/>
              </a:solidFill>
              <a:latin typeface="Bahnschrift Light SemiCondensed" panose="020B0502040204020203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69518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4712</TotalTime>
  <Words>761</Words>
  <Application>Microsoft Office PowerPoint</Application>
  <PresentationFormat>Широкоэкранный</PresentationFormat>
  <Paragraphs>81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Bahnschrift Light SemiCondensed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ПРОЕКТА</dc:title>
  <dc:creator>Мохначева Александра Александровна</dc:creator>
  <cp:lastModifiedBy>Алексей Лёза</cp:lastModifiedBy>
  <cp:revision>88</cp:revision>
  <dcterms:created xsi:type="dcterms:W3CDTF">2023-05-25T08:50:08Z</dcterms:created>
  <dcterms:modified xsi:type="dcterms:W3CDTF">2025-05-25T14:46:42Z</dcterms:modified>
</cp:coreProperties>
</file>

<file path=docProps/thumbnail.jpeg>
</file>